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1072" r:id="rId2"/>
    <p:sldId id="1298" r:id="rId3"/>
    <p:sldId id="1313" r:id="rId4"/>
    <p:sldId id="1314" r:id="rId5"/>
    <p:sldId id="1315" r:id="rId6"/>
    <p:sldId id="1316" r:id="rId7"/>
    <p:sldId id="1319" r:id="rId8"/>
    <p:sldId id="1321" r:id="rId9"/>
    <p:sldId id="1320" r:id="rId10"/>
    <p:sldId id="1322" r:id="rId11"/>
    <p:sldId id="1323" r:id="rId12"/>
    <p:sldId id="1326" r:id="rId13"/>
    <p:sldId id="1325" r:id="rId14"/>
    <p:sldId id="1327" r:id="rId15"/>
    <p:sldId id="132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0000"/>
    <a:srgbClr val="C28446"/>
    <a:srgbClr val="38BABF"/>
    <a:srgbClr val="7F7F7F"/>
    <a:srgbClr val="FFFFFF"/>
    <a:srgbClr val="4C216D"/>
    <a:srgbClr val="A469D1"/>
    <a:srgbClr val="9752CA"/>
    <a:srgbClr val="B68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5229" autoAdjust="0"/>
  </p:normalViewPr>
  <p:slideViewPr>
    <p:cSldViewPr snapToGrid="0">
      <p:cViewPr varScale="1">
        <p:scale>
          <a:sx n="69" d="100"/>
          <a:sy n="69" d="100"/>
        </p:scale>
        <p:origin x="114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95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6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6C1A2-D2A5-4F7B-9B0E-4CAB01C17923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588DA-AF3D-0538-FED6-B91B80D9B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5482"/>
            <a:ext cx="1676403" cy="1523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EE5F5B-B632-2F49-E623-5C0F89CE0E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3727"/>
            <a:ext cx="2229706" cy="756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E0316C-62B2-770F-A578-C8D4BEA5E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4433212"/>
            <a:ext cx="1676403" cy="1523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0B28FF-2283-988B-15E2-3907B103BE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1" y="6001457"/>
            <a:ext cx="2229706" cy="7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EDF14-E232-404D-BBA5-03D9E389DB67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9257-16C3-41A8-8F94-B83161C61A0F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5C4E5BC-ABCF-47B3-9B57-89BAD7D63AE0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CEEB1-A335-4A82-A216-A800BAE9956A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C42A6-6A1C-4B64-871D-EE688997E6FF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CF25-A90C-44B1-BD5F-DBEDF7A4B9BA}" type="datetime1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EE81-DE2A-4B5C-A94D-0E8064877688}" type="datetime1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C59B-7138-4EFB-8BC0-D4E88BCD985E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DA6E0-8BA6-4DB1-A4B5-CE4500EB044E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488A6-CCD0-47C5-92D9-822408EF6A21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8DCF9-AEB9-4D1E-B4FA-002AB26CBCD2}" type="datetime1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EABDBC-29F5-54A5-0B74-DE652EDCED6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72"/>
            <a:ext cx="755811" cy="686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CDCAE5-166F-5A8D-47B6-2316E82EF1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150" y="6274104"/>
            <a:ext cx="1313865" cy="4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7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9CB09A4-A438-3C2F-7385-A9C475B83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Entropy not disorder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7526EB5-6349-1B82-B5F3-D13CA153F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Gabriele </a:t>
            </a:r>
            <a:r>
              <a:rPr lang="en-US" dirty="0" err="1"/>
              <a:t>Carcassi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F0A78B-FC8E-B65A-804E-44A964E4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0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EBC7-3E5D-B5B4-4602-AE7FA0B20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13504-643B-7C04-BB4C-38C55A1B9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16831-E2E1-FE12-860F-275EBB6437AE}"/>
              </a:ext>
            </a:extLst>
          </p:cNvPr>
          <p:cNvSpPr txBox="1"/>
          <p:nvPr/>
        </p:nvSpPr>
        <p:spPr>
          <a:xfrm>
            <a:off x="2984092" y="145131"/>
            <a:ext cx="622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Which one has more “information”?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476CC99-67DB-A16D-90BE-570401E5952F}"/>
              </a:ext>
            </a:extLst>
          </p:cNvPr>
          <p:cNvSpPr/>
          <p:nvPr/>
        </p:nvSpPr>
        <p:spPr>
          <a:xfrm rot="5400000">
            <a:off x="1472433" y="156242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8A2BDC-7F28-C0EA-C5AE-D3F447DBD763}"/>
              </a:ext>
            </a:extLst>
          </p:cNvPr>
          <p:cNvSpPr/>
          <p:nvPr/>
        </p:nvSpPr>
        <p:spPr>
          <a:xfrm>
            <a:off x="1847850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1244DB-AE04-566D-5B08-08493EB46868}"/>
              </a:ext>
            </a:extLst>
          </p:cNvPr>
          <p:cNvSpPr/>
          <p:nvPr/>
        </p:nvSpPr>
        <p:spPr>
          <a:xfrm>
            <a:off x="2315725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2841B7-EBBB-1491-73E3-BEA7E7A4DBE4}"/>
              </a:ext>
            </a:extLst>
          </p:cNvPr>
          <p:cNvSpPr/>
          <p:nvPr/>
        </p:nvSpPr>
        <p:spPr>
          <a:xfrm>
            <a:off x="2081788" y="213787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BA3866-708D-EAF8-FD3D-3CA9CB9E2199}"/>
              </a:ext>
            </a:extLst>
          </p:cNvPr>
          <p:cNvSpPr/>
          <p:nvPr/>
        </p:nvSpPr>
        <p:spPr>
          <a:xfrm>
            <a:off x="1847851" y="193259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93F7FF-9E61-E0AE-AA92-1D0F81695AA2}"/>
              </a:ext>
            </a:extLst>
          </p:cNvPr>
          <p:cNvSpPr/>
          <p:nvPr/>
        </p:nvSpPr>
        <p:spPr>
          <a:xfrm>
            <a:off x="2299344" y="187117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C6C15E-D3FA-BC29-ADD6-6F07BC5E5403}"/>
              </a:ext>
            </a:extLst>
          </p:cNvPr>
          <p:cNvSpPr/>
          <p:nvPr/>
        </p:nvSpPr>
        <p:spPr>
          <a:xfrm>
            <a:off x="2032644" y="166589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F33E78-1146-09EE-4E89-E22923EFDA0B}"/>
              </a:ext>
            </a:extLst>
          </p:cNvPr>
          <p:cNvSpPr/>
          <p:nvPr/>
        </p:nvSpPr>
        <p:spPr>
          <a:xfrm rot="5400000">
            <a:off x="7806560" y="156242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E6678A-8222-D37B-75B4-0000482D0D35}"/>
              </a:ext>
            </a:extLst>
          </p:cNvPr>
          <p:cNvSpPr/>
          <p:nvPr/>
        </p:nvSpPr>
        <p:spPr>
          <a:xfrm>
            <a:off x="8181977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08C349-736E-8095-86E4-8BE7C86F44F8}"/>
              </a:ext>
            </a:extLst>
          </p:cNvPr>
          <p:cNvSpPr/>
          <p:nvPr/>
        </p:nvSpPr>
        <p:spPr>
          <a:xfrm>
            <a:off x="8649852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DAB006-E7E3-1A03-AF0C-8EC431D54888}"/>
              </a:ext>
            </a:extLst>
          </p:cNvPr>
          <p:cNvSpPr/>
          <p:nvPr/>
        </p:nvSpPr>
        <p:spPr>
          <a:xfrm>
            <a:off x="8415915" y="213787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CA55A7B-8674-83DB-AAC0-33105DF7059D}"/>
              </a:ext>
            </a:extLst>
          </p:cNvPr>
          <p:cNvSpPr/>
          <p:nvPr/>
        </p:nvSpPr>
        <p:spPr>
          <a:xfrm rot="5400000">
            <a:off x="9844912" y="156242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D34195-667E-2501-C8FD-21915E181425}"/>
              </a:ext>
            </a:extLst>
          </p:cNvPr>
          <p:cNvSpPr/>
          <p:nvPr/>
        </p:nvSpPr>
        <p:spPr>
          <a:xfrm>
            <a:off x="10220329" y="234315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963812-EEC8-CEAF-F504-E779FF6A0BF0}"/>
              </a:ext>
            </a:extLst>
          </p:cNvPr>
          <p:cNvSpPr/>
          <p:nvPr/>
        </p:nvSpPr>
        <p:spPr>
          <a:xfrm>
            <a:off x="10688204" y="234315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DC8C66-361F-C98D-A958-E9549D47DDFC}"/>
              </a:ext>
            </a:extLst>
          </p:cNvPr>
          <p:cNvSpPr/>
          <p:nvPr/>
        </p:nvSpPr>
        <p:spPr>
          <a:xfrm>
            <a:off x="10454267" y="213787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7ABAA51-4ACF-4BE8-BA26-812B9544BAFC}"/>
              </a:ext>
            </a:extLst>
          </p:cNvPr>
          <p:cNvSpPr/>
          <p:nvPr/>
        </p:nvSpPr>
        <p:spPr>
          <a:xfrm rot="5400000">
            <a:off x="3510784" y="156242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AFF614-1B64-0AF3-CF70-CD63AFF2BC10}"/>
              </a:ext>
            </a:extLst>
          </p:cNvPr>
          <p:cNvSpPr/>
          <p:nvPr/>
        </p:nvSpPr>
        <p:spPr>
          <a:xfrm>
            <a:off x="1235622" y="942482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D1E1A9-1C21-296D-1DC0-6B7F5D64C8AF}"/>
              </a:ext>
            </a:extLst>
          </p:cNvPr>
          <p:cNvSpPr/>
          <p:nvPr/>
        </p:nvSpPr>
        <p:spPr>
          <a:xfrm>
            <a:off x="7489728" y="942481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C5BFDA8-119D-01C4-EF64-1288BCCAD1EB}"/>
              </a:ext>
            </a:extLst>
          </p:cNvPr>
          <p:cNvSpPr/>
          <p:nvPr/>
        </p:nvSpPr>
        <p:spPr>
          <a:xfrm rot="5400000">
            <a:off x="4238261" y="416577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1E2C6AC-74C3-AE5F-8D78-1CEBA2266867}"/>
              </a:ext>
            </a:extLst>
          </p:cNvPr>
          <p:cNvSpPr/>
          <p:nvPr/>
        </p:nvSpPr>
        <p:spPr>
          <a:xfrm>
            <a:off x="4613678" y="49465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09EAB71-C716-A49F-823B-03A701B9F963}"/>
              </a:ext>
            </a:extLst>
          </p:cNvPr>
          <p:cNvSpPr/>
          <p:nvPr/>
        </p:nvSpPr>
        <p:spPr>
          <a:xfrm>
            <a:off x="5081553" y="49465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418B530-E33F-AA99-4D9E-1F4CB4098318}"/>
              </a:ext>
            </a:extLst>
          </p:cNvPr>
          <p:cNvSpPr/>
          <p:nvPr/>
        </p:nvSpPr>
        <p:spPr>
          <a:xfrm>
            <a:off x="4847616" y="474122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7C90898-698C-3978-40FF-51CD600B128F}"/>
              </a:ext>
            </a:extLst>
          </p:cNvPr>
          <p:cNvSpPr/>
          <p:nvPr/>
        </p:nvSpPr>
        <p:spPr>
          <a:xfrm rot="5400000">
            <a:off x="6276613" y="416577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842884-DD6E-7B1F-7397-8AA32B8AAF1F}"/>
              </a:ext>
            </a:extLst>
          </p:cNvPr>
          <p:cNvSpPr/>
          <p:nvPr/>
        </p:nvSpPr>
        <p:spPr>
          <a:xfrm>
            <a:off x="6652030" y="494650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16DEDBE-F10D-26FC-E25C-C49748BA6036}"/>
              </a:ext>
            </a:extLst>
          </p:cNvPr>
          <p:cNvSpPr/>
          <p:nvPr/>
        </p:nvSpPr>
        <p:spPr>
          <a:xfrm>
            <a:off x="7119905" y="494650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3029943-A2DF-2981-ABAC-471D2C2F407C}"/>
              </a:ext>
            </a:extLst>
          </p:cNvPr>
          <p:cNvSpPr/>
          <p:nvPr/>
        </p:nvSpPr>
        <p:spPr>
          <a:xfrm>
            <a:off x="4613678" y="4518599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56C85D-FCC2-0DA2-54A5-3D1026AD8E5D}"/>
              </a:ext>
            </a:extLst>
          </p:cNvPr>
          <p:cNvSpPr/>
          <p:nvPr/>
        </p:nvSpPr>
        <p:spPr>
          <a:xfrm>
            <a:off x="3921429" y="3545831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2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114C6-20ED-9011-A06A-E92685B9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7B294-7505-7CC6-3E45-38E3CA75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F50B10-4ACC-E88D-9FAC-427C6F172309}"/>
              </a:ext>
            </a:extLst>
          </p:cNvPr>
          <p:cNvSpPr/>
          <p:nvPr/>
        </p:nvSpPr>
        <p:spPr>
          <a:xfrm rot="5400000">
            <a:off x="1472433" y="156242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9B4172-B66D-7A1F-46B4-AD542FA5063F}"/>
              </a:ext>
            </a:extLst>
          </p:cNvPr>
          <p:cNvSpPr/>
          <p:nvPr/>
        </p:nvSpPr>
        <p:spPr>
          <a:xfrm>
            <a:off x="1847850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70A695-E912-A6F5-C7CC-8906F7AC18D1}"/>
              </a:ext>
            </a:extLst>
          </p:cNvPr>
          <p:cNvSpPr/>
          <p:nvPr/>
        </p:nvSpPr>
        <p:spPr>
          <a:xfrm>
            <a:off x="2315725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A39DB5-2EA8-8489-2643-701E587394A9}"/>
              </a:ext>
            </a:extLst>
          </p:cNvPr>
          <p:cNvSpPr/>
          <p:nvPr/>
        </p:nvSpPr>
        <p:spPr>
          <a:xfrm>
            <a:off x="2081788" y="213787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B0724A-C09B-477E-6986-39138D512068}"/>
              </a:ext>
            </a:extLst>
          </p:cNvPr>
          <p:cNvSpPr/>
          <p:nvPr/>
        </p:nvSpPr>
        <p:spPr>
          <a:xfrm>
            <a:off x="1847851" y="193259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11A35C-EAC5-71BA-4B4C-B66838AD5852}"/>
              </a:ext>
            </a:extLst>
          </p:cNvPr>
          <p:cNvSpPr/>
          <p:nvPr/>
        </p:nvSpPr>
        <p:spPr>
          <a:xfrm>
            <a:off x="2299344" y="1871170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22F128-2B1C-1F95-519C-5847EB42BFBE}"/>
              </a:ext>
            </a:extLst>
          </p:cNvPr>
          <p:cNvSpPr/>
          <p:nvPr/>
        </p:nvSpPr>
        <p:spPr>
          <a:xfrm>
            <a:off x="2032644" y="1665890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992628-0FA9-539C-C330-FDC06B43710C}"/>
              </a:ext>
            </a:extLst>
          </p:cNvPr>
          <p:cNvSpPr/>
          <p:nvPr/>
        </p:nvSpPr>
        <p:spPr>
          <a:xfrm rot="5400000">
            <a:off x="7806560" y="156242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460CEF8-4313-48F7-9478-8A7FB15E885E}"/>
              </a:ext>
            </a:extLst>
          </p:cNvPr>
          <p:cNvSpPr/>
          <p:nvPr/>
        </p:nvSpPr>
        <p:spPr>
          <a:xfrm>
            <a:off x="8181977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4348B6-C617-D895-F753-003AF5F0FC3E}"/>
              </a:ext>
            </a:extLst>
          </p:cNvPr>
          <p:cNvSpPr/>
          <p:nvPr/>
        </p:nvSpPr>
        <p:spPr>
          <a:xfrm>
            <a:off x="8649852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1015ACA-AB9D-920C-6A97-038EBB9EF564}"/>
              </a:ext>
            </a:extLst>
          </p:cNvPr>
          <p:cNvSpPr/>
          <p:nvPr/>
        </p:nvSpPr>
        <p:spPr>
          <a:xfrm>
            <a:off x="8415915" y="213787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390FCD-9570-5685-B05D-7ADDCB457A16}"/>
              </a:ext>
            </a:extLst>
          </p:cNvPr>
          <p:cNvSpPr/>
          <p:nvPr/>
        </p:nvSpPr>
        <p:spPr>
          <a:xfrm rot="5400000">
            <a:off x="9844912" y="156242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1029D1-FAF3-1306-3482-7EDA59508DA9}"/>
              </a:ext>
            </a:extLst>
          </p:cNvPr>
          <p:cNvSpPr/>
          <p:nvPr/>
        </p:nvSpPr>
        <p:spPr>
          <a:xfrm>
            <a:off x="10220329" y="234315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6A6B4A7-D4DC-E4F8-3411-58EAAFEC2710}"/>
              </a:ext>
            </a:extLst>
          </p:cNvPr>
          <p:cNvSpPr/>
          <p:nvPr/>
        </p:nvSpPr>
        <p:spPr>
          <a:xfrm>
            <a:off x="10688204" y="2343151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A30B653-0061-F744-03AF-D1816ED7313F}"/>
              </a:ext>
            </a:extLst>
          </p:cNvPr>
          <p:cNvSpPr/>
          <p:nvPr/>
        </p:nvSpPr>
        <p:spPr>
          <a:xfrm>
            <a:off x="10454267" y="2137871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D1C0E18-E9AE-795F-3076-F32212C46464}"/>
              </a:ext>
            </a:extLst>
          </p:cNvPr>
          <p:cNvSpPr/>
          <p:nvPr/>
        </p:nvSpPr>
        <p:spPr>
          <a:xfrm rot="5400000">
            <a:off x="3510784" y="156242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60BA31-42F6-5443-AF2F-F89242B9709B}"/>
              </a:ext>
            </a:extLst>
          </p:cNvPr>
          <p:cNvSpPr/>
          <p:nvPr/>
        </p:nvSpPr>
        <p:spPr>
          <a:xfrm>
            <a:off x="1235622" y="942482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4CFAC1-5CBC-0512-AE23-F34B429990D5}"/>
              </a:ext>
            </a:extLst>
          </p:cNvPr>
          <p:cNvSpPr/>
          <p:nvPr/>
        </p:nvSpPr>
        <p:spPr>
          <a:xfrm>
            <a:off x="7489728" y="942481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71E30E2-BAF0-D0C2-E01D-10D5DAF75A12}"/>
              </a:ext>
            </a:extLst>
          </p:cNvPr>
          <p:cNvSpPr/>
          <p:nvPr/>
        </p:nvSpPr>
        <p:spPr>
          <a:xfrm rot="5400000">
            <a:off x="4238261" y="416577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3E39F45-9153-48BE-2EA3-994ACD51AEEB}"/>
              </a:ext>
            </a:extLst>
          </p:cNvPr>
          <p:cNvSpPr/>
          <p:nvPr/>
        </p:nvSpPr>
        <p:spPr>
          <a:xfrm>
            <a:off x="4613678" y="49465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397E79-F089-5D55-7B44-8A0B0B7CE27D}"/>
              </a:ext>
            </a:extLst>
          </p:cNvPr>
          <p:cNvSpPr/>
          <p:nvPr/>
        </p:nvSpPr>
        <p:spPr>
          <a:xfrm>
            <a:off x="5081553" y="49465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C94DF66-BBDF-BD3C-EC57-E7FBAF16C9EF}"/>
              </a:ext>
            </a:extLst>
          </p:cNvPr>
          <p:cNvSpPr/>
          <p:nvPr/>
        </p:nvSpPr>
        <p:spPr>
          <a:xfrm>
            <a:off x="4847616" y="474122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17ADEF1-371B-E790-4BD1-F3AAC3704289}"/>
              </a:ext>
            </a:extLst>
          </p:cNvPr>
          <p:cNvSpPr/>
          <p:nvPr/>
        </p:nvSpPr>
        <p:spPr>
          <a:xfrm rot="5400000">
            <a:off x="6276613" y="416577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B8187EE-6021-9618-D5DF-CC309A11DEFE}"/>
              </a:ext>
            </a:extLst>
          </p:cNvPr>
          <p:cNvSpPr/>
          <p:nvPr/>
        </p:nvSpPr>
        <p:spPr>
          <a:xfrm>
            <a:off x="6652030" y="4946501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9748579-4A9E-642D-D40A-C3562D524D09}"/>
              </a:ext>
            </a:extLst>
          </p:cNvPr>
          <p:cNvSpPr/>
          <p:nvPr/>
        </p:nvSpPr>
        <p:spPr>
          <a:xfrm>
            <a:off x="7119905" y="4946501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C8194CB-61B6-C686-F4DB-8EF54253E97F}"/>
              </a:ext>
            </a:extLst>
          </p:cNvPr>
          <p:cNvSpPr/>
          <p:nvPr/>
        </p:nvSpPr>
        <p:spPr>
          <a:xfrm>
            <a:off x="4613678" y="4518599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7A56935-0D03-2FF9-DB31-258F4EA46A7A}"/>
              </a:ext>
            </a:extLst>
          </p:cNvPr>
          <p:cNvSpPr/>
          <p:nvPr/>
        </p:nvSpPr>
        <p:spPr>
          <a:xfrm>
            <a:off x="3921429" y="3545831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88A4E-CFFF-6D17-64FC-2DD9808E493C}"/>
              </a:ext>
            </a:extLst>
          </p:cNvPr>
          <p:cNvSpPr txBox="1"/>
          <p:nvPr/>
        </p:nvSpPr>
        <p:spPr>
          <a:xfrm>
            <a:off x="2984092" y="145131"/>
            <a:ext cx="622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Which one has more “information”?</a:t>
            </a:r>
          </a:p>
        </p:txBody>
      </p:sp>
    </p:spTree>
    <p:extLst>
      <p:ext uri="{BB962C8B-B14F-4D97-AF65-F5344CB8AC3E}">
        <p14:creationId xmlns:p14="http://schemas.microsoft.com/office/powerpoint/2010/main" val="3724847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A75B0-B842-49F5-33B8-6B3788452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1621B7-9A98-4400-B3FE-7FD2268A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858819-8B42-DD82-6A87-7D9052E15783}"/>
              </a:ext>
            </a:extLst>
          </p:cNvPr>
          <p:cNvSpPr/>
          <p:nvPr/>
        </p:nvSpPr>
        <p:spPr>
          <a:xfrm>
            <a:off x="1133475" y="285750"/>
            <a:ext cx="1876425" cy="13906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 at 100 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FC72E-D8B8-0145-1B57-2DAC2E3C635F}"/>
              </a:ext>
            </a:extLst>
          </p:cNvPr>
          <p:cNvSpPr/>
          <p:nvPr/>
        </p:nvSpPr>
        <p:spPr>
          <a:xfrm>
            <a:off x="4391025" y="285750"/>
            <a:ext cx="1876425" cy="13906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 at 1000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E38616-9282-3D3D-BCE8-C9F9CC6B44EB}"/>
                  </a:ext>
                </a:extLst>
              </p:cNvPr>
              <p:cNvSpPr txBox="1"/>
              <p:nvPr/>
            </p:nvSpPr>
            <p:spPr>
              <a:xfrm>
                <a:off x="1748265" y="1733550"/>
                <a:ext cx="64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E38616-9282-3D3D-BCE8-C9F9CC6B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65" y="1733550"/>
                <a:ext cx="64684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7D2C-495E-5545-7F54-8434B8671B79}"/>
                  </a:ext>
                </a:extLst>
              </p:cNvPr>
              <p:cNvSpPr txBox="1"/>
              <p:nvPr/>
            </p:nvSpPr>
            <p:spPr>
              <a:xfrm>
                <a:off x="4956923" y="1733550"/>
                <a:ext cx="744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E27D2C-495E-5545-7F54-8434B867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923" y="1733550"/>
                <a:ext cx="74462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827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CE05A5-DEC5-D5BC-EB73-244446B2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FE7717-DF45-E548-95DB-AA059191D07E}"/>
              </a:ext>
            </a:extLst>
          </p:cNvPr>
          <p:cNvSpPr/>
          <p:nvPr/>
        </p:nvSpPr>
        <p:spPr>
          <a:xfrm>
            <a:off x="1133475" y="285750"/>
            <a:ext cx="1876425" cy="13906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 at 100 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CA9795-A62A-926E-9515-763386A95BF0}"/>
              </a:ext>
            </a:extLst>
          </p:cNvPr>
          <p:cNvSpPr/>
          <p:nvPr/>
        </p:nvSpPr>
        <p:spPr>
          <a:xfrm>
            <a:off x="4391025" y="285750"/>
            <a:ext cx="1876425" cy="13906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 at 1000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49EE9D-2301-133F-8527-33A3BF03FD58}"/>
                  </a:ext>
                </a:extLst>
              </p:cNvPr>
              <p:cNvSpPr txBox="1"/>
              <p:nvPr/>
            </p:nvSpPr>
            <p:spPr>
              <a:xfrm>
                <a:off x="1748265" y="1733550"/>
                <a:ext cx="64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49EE9D-2301-133F-8527-33A3BF03F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65" y="1733550"/>
                <a:ext cx="64684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D28AD-FF28-573E-7D5B-5537D75B1B4A}"/>
                  </a:ext>
                </a:extLst>
              </p:cNvPr>
              <p:cNvSpPr txBox="1"/>
              <p:nvPr/>
            </p:nvSpPr>
            <p:spPr>
              <a:xfrm>
                <a:off x="4956923" y="1733550"/>
                <a:ext cx="744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D28AD-FF28-573E-7D5B-5537D75B1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923" y="1733550"/>
                <a:ext cx="74462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6C0CC13-21F3-2556-E6FF-B0177D20FBDC}"/>
              </a:ext>
            </a:extLst>
          </p:cNvPr>
          <p:cNvSpPr txBox="1"/>
          <p:nvPr/>
        </p:nvSpPr>
        <p:spPr>
          <a:xfrm>
            <a:off x="428625" y="79640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F5A5B-1A9E-9691-578F-EDD846E8BAFA}"/>
              </a:ext>
            </a:extLst>
          </p:cNvPr>
          <p:cNvSpPr txBox="1"/>
          <p:nvPr/>
        </p:nvSpPr>
        <p:spPr>
          <a:xfrm>
            <a:off x="3667125" y="79640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D8A150-AE73-D312-B403-E2BE2F2180BA}"/>
              </a:ext>
            </a:extLst>
          </p:cNvPr>
          <p:cNvSpPr txBox="1"/>
          <p:nvPr/>
        </p:nvSpPr>
        <p:spPr>
          <a:xfrm>
            <a:off x="7391400" y="405884"/>
            <a:ext cx="3324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entropy of this preparation?</a:t>
            </a:r>
          </a:p>
        </p:txBody>
      </p:sp>
    </p:spTree>
    <p:extLst>
      <p:ext uri="{BB962C8B-B14F-4D97-AF65-F5344CB8AC3E}">
        <p14:creationId xmlns:p14="http://schemas.microsoft.com/office/powerpoint/2010/main" val="183834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20B83-5D09-62A1-7D28-63FA38CE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9F965-3D94-4CD4-FB6A-76DE56551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554224-D61E-53BD-E944-7C1500291D2E}"/>
              </a:ext>
            </a:extLst>
          </p:cNvPr>
          <p:cNvSpPr/>
          <p:nvPr/>
        </p:nvSpPr>
        <p:spPr>
          <a:xfrm>
            <a:off x="1133475" y="285750"/>
            <a:ext cx="1876425" cy="13906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 at 100 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571167-2CFF-520D-A52D-54ED4DAE6F04}"/>
              </a:ext>
            </a:extLst>
          </p:cNvPr>
          <p:cNvSpPr/>
          <p:nvPr/>
        </p:nvSpPr>
        <p:spPr>
          <a:xfrm>
            <a:off x="4391025" y="285750"/>
            <a:ext cx="1876425" cy="13906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 at 1000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3AD41-B26F-75B5-0E41-A961DB629B72}"/>
                  </a:ext>
                </a:extLst>
              </p:cNvPr>
              <p:cNvSpPr txBox="1"/>
              <p:nvPr/>
            </p:nvSpPr>
            <p:spPr>
              <a:xfrm>
                <a:off x="1748265" y="1733550"/>
                <a:ext cx="646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23AD41-B26F-75B5-0E41-A961DB629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65" y="1733550"/>
                <a:ext cx="64684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FD2C06-7463-7136-ABEA-507C0A5D0A0B}"/>
                  </a:ext>
                </a:extLst>
              </p:cNvPr>
              <p:cNvSpPr txBox="1"/>
              <p:nvPr/>
            </p:nvSpPr>
            <p:spPr>
              <a:xfrm>
                <a:off x="4956923" y="1733550"/>
                <a:ext cx="744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FD2C06-7463-7136-ABEA-507C0A5D0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923" y="1733550"/>
                <a:ext cx="74462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3CECB9-5F98-5B6A-E6A0-974D11048DFD}"/>
              </a:ext>
            </a:extLst>
          </p:cNvPr>
          <p:cNvSpPr txBox="1"/>
          <p:nvPr/>
        </p:nvSpPr>
        <p:spPr>
          <a:xfrm>
            <a:off x="428625" y="79640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9B937-1047-4923-6EE7-478B42EBEC42}"/>
              </a:ext>
            </a:extLst>
          </p:cNvPr>
          <p:cNvSpPr txBox="1"/>
          <p:nvPr/>
        </p:nvSpPr>
        <p:spPr>
          <a:xfrm>
            <a:off x="3667125" y="79640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98FFFF-539D-22B8-7C0C-10DC3528F83D}"/>
              </a:ext>
            </a:extLst>
          </p:cNvPr>
          <p:cNvSpPr txBox="1"/>
          <p:nvPr/>
        </p:nvSpPr>
        <p:spPr>
          <a:xfrm>
            <a:off x="7391400" y="405884"/>
            <a:ext cx="3324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entropy of this preparation?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F342FF-D64F-F265-DED8-DDCFA520658F}"/>
                  </a:ext>
                </a:extLst>
              </p:cNvPr>
              <p:cNvSpPr txBox="1"/>
              <p:nvPr/>
            </p:nvSpPr>
            <p:spPr>
              <a:xfrm>
                <a:off x="415732" y="2352675"/>
                <a:ext cx="4031745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1) The average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F342FF-D64F-F265-DED8-DDCFA5206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2" y="2352675"/>
                <a:ext cx="4031745" cy="613886"/>
              </a:xfrm>
              <a:prstGeom prst="rect">
                <a:avLst/>
              </a:prstGeom>
              <a:blipFill>
                <a:blip r:embed="rId4"/>
                <a:stretch>
                  <a:fillRect l="-2266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BB2D49-D0D4-D0B9-6D30-4E5DBEBD7C05}"/>
                  </a:ext>
                </a:extLst>
              </p:cNvPr>
              <p:cNvSpPr txBox="1"/>
              <p:nvPr/>
            </p:nvSpPr>
            <p:spPr>
              <a:xfrm>
                <a:off x="415732" y="3190709"/>
                <a:ext cx="7334444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2) It’s “one bit” over the average: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𝑏𝑖𝑡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BB2D49-D0D4-D0B9-6D30-4E5DBEBD7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2" y="3190709"/>
                <a:ext cx="7334444" cy="613886"/>
              </a:xfrm>
              <a:prstGeom prst="rect">
                <a:avLst/>
              </a:prstGeom>
              <a:blipFill>
                <a:blip r:embed="rId5"/>
                <a:stretch>
                  <a:fillRect l="-1247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22EE5D-0540-E83D-7042-1CA451A8E8A3}"/>
                  </a:ext>
                </a:extLst>
              </p:cNvPr>
              <p:cNvSpPr txBox="1"/>
              <p:nvPr/>
            </p:nvSpPr>
            <p:spPr>
              <a:xfrm>
                <a:off x="415732" y="4028743"/>
                <a:ext cx="7725385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3) It’s entropy of the mixed distribution: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22EE5D-0540-E83D-7042-1CA451A8E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2" y="4028743"/>
                <a:ext cx="7725385" cy="645048"/>
              </a:xfrm>
              <a:prstGeom prst="rect">
                <a:avLst/>
              </a:prstGeom>
              <a:blipFill>
                <a:blip r:embed="rId6"/>
                <a:stretch>
                  <a:fillRect l="-1184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E81855-FD27-B501-C207-5BAF22DE13CA}"/>
                  </a:ext>
                </a:extLst>
              </p:cNvPr>
              <p:cNvSpPr txBox="1"/>
              <p:nvPr/>
            </p:nvSpPr>
            <p:spPr>
              <a:xfrm>
                <a:off x="2187382" y="4757583"/>
                <a:ext cx="6619056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+1 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𝑏𝑖𝑡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E81855-FD27-B501-C207-5BAF22DE1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82" y="4757583"/>
                <a:ext cx="6619056" cy="714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48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0C4870-6F23-84FD-434C-7845C04E3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556E5-FDA0-7D4D-64CE-A6A8F1E3C848}"/>
              </a:ext>
            </a:extLst>
          </p:cNvPr>
          <p:cNvSpPr txBox="1"/>
          <p:nvPr/>
        </p:nvSpPr>
        <p:spPr>
          <a:xfrm>
            <a:off x="607061" y="381000"/>
            <a:ext cx="10977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It’s better to say “I don’t know” than pretending to have answers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CD291-E3B6-7E07-ED10-5B66BB633093}"/>
              </a:ext>
            </a:extLst>
          </p:cNvPr>
          <p:cNvSpPr txBox="1"/>
          <p:nvPr/>
        </p:nvSpPr>
        <p:spPr>
          <a:xfrm>
            <a:off x="1238250" y="1152525"/>
            <a:ext cx="713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 is not the only case in physics where we pretend to have answers: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25730-42C6-0451-5CDE-98BDA636F9F2}"/>
              </a:ext>
            </a:extLst>
          </p:cNvPr>
          <p:cNvSpPr txBox="1"/>
          <p:nvPr/>
        </p:nvSpPr>
        <p:spPr>
          <a:xfrm>
            <a:off x="1821723" y="1829607"/>
            <a:ext cx="711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is the resistance of a body to acceleration… what about the photon?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E96A8-2416-3A6B-C47F-0D13ABF083C9}"/>
              </a:ext>
            </a:extLst>
          </p:cNvPr>
          <p:cNvSpPr txBox="1"/>
          <p:nvPr/>
        </p:nvSpPr>
        <p:spPr>
          <a:xfrm>
            <a:off x="1821723" y="2414444"/>
            <a:ext cx="788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Lagrangian</a:t>
            </a:r>
            <a:r>
              <a:rPr lang="en-US" dirty="0"/>
              <a:t> is kinetic energy minus potential energy… what about magnetism?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7C299-4079-8093-5486-C75033957A51}"/>
                  </a:ext>
                </a:extLst>
              </p:cNvPr>
              <p:cNvSpPr txBox="1"/>
              <p:nvPr/>
            </p:nvSpPr>
            <p:spPr>
              <a:xfrm>
                <a:off x="7408507" y="2882248"/>
                <a:ext cx="2694264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𝑞𝑣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𝑞𝑉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7C299-4079-8093-5486-C7503395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507" y="2882248"/>
                <a:ext cx="2694264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2E19973-1442-C762-BDCD-3D4A90586A69}"/>
              </a:ext>
            </a:extLst>
          </p:cNvPr>
          <p:cNvSpPr txBox="1"/>
          <p:nvPr/>
        </p:nvSpPr>
        <p:spPr>
          <a:xfrm>
            <a:off x="607061" y="4328489"/>
            <a:ext cx="8555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If you get used to accepting vague answers that do not always work, you are never going to find the ones that do</a:t>
            </a:r>
          </a:p>
        </p:txBody>
      </p:sp>
    </p:spTree>
    <p:extLst>
      <p:ext uri="{BB962C8B-B14F-4D97-AF65-F5344CB8AC3E}">
        <p14:creationId xmlns:p14="http://schemas.microsoft.com/office/powerpoint/2010/main" val="224917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83AA4-5D29-7C10-91D7-AE944D504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90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5DFBE8-50FE-31DF-6C28-AF7CD407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pic>
        <p:nvPicPr>
          <p:cNvPr id="3" name="WaterVinegar">
            <a:hlinkClick r:id="" action="ppaction://media"/>
            <a:extLst>
              <a:ext uri="{FF2B5EF4-FFF2-40B4-BE49-F238E27FC236}">
                <a16:creationId xmlns:a16="http://schemas.microsoft.com/office/drawing/2014/main" id="{24C2EEA1-57D7-3B7E-48BF-2313C6713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15981"/>
          <a:stretch/>
        </p:blipFill>
        <p:spPr>
          <a:xfrm>
            <a:off x="2590256" y="1161390"/>
            <a:ext cx="1827762" cy="2730067"/>
          </a:xfrm>
          <a:prstGeom prst="rect">
            <a:avLst/>
          </a:prstGeom>
        </p:spPr>
      </p:pic>
      <p:pic>
        <p:nvPicPr>
          <p:cNvPr id="4" name="WaterOilVideo">
            <a:hlinkClick r:id="" action="ppaction://media"/>
            <a:extLst>
              <a:ext uri="{FF2B5EF4-FFF2-40B4-BE49-F238E27FC236}">
                <a16:creationId xmlns:a16="http://schemas.microsoft.com/office/drawing/2014/main" id="{A768327A-2637-55BB-BD33-3B60C14BFF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b="16176"/>
          <a:stretch/>
        </p:blipFill>
        <p:spPr>
          <a:xfrm>
            <a:off x="7769731" y="1161390"/>
            <a:ext cx="1832014" cy="2730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E36A28-EAFE-AA7A-5318-22C4B8D60991}"/>
              </a:ext>
            </a:extLst>
          </p:cNvPr>
          <p:cNvSpPr txBox="1"/>
          <p:nvPr/>
        </p:nvSpPr>
        <p:spPr>
          <a:xfrm>
            <a:off x="1878339" y="420416"/>
            <a:ext cx="3251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Water and vinegar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5FA1D-5565-DFC2-2857-4AB6FA6C26C4}"/>
              </a:ext>
            </a:extLst>
          </p:cNvPr>
          <p:cNvSpPr txBox="1"/>
          <p:nvPr/>
        </p:nvSpPr>
        <p:spPr>
          <a:xfrm>
            <a:off x="7470501" y="420415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Water and 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B30C0-D926-2654-A555-1318C405ECD8}"/>
              </a:ext>
            </a:extLst>
          </p:cNvPr>
          <p:cNvSpPr txBox="1"/>
          <p:nvPr/>
        </p:nvSpPr>
        <p:spPr>
          <a:xfrm>
            <a:off x="3550239" y="4204139"/>
            <a:ext cx="509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Entropy maximized at equilibrium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DE293-CA05-54F1-4BDE-F226408ED50E}"/>
              </a:ext>
            </a:extLst>
          </p:cNvPr>
          <p:cNvSpPr txBox="1"/>
          <p:nvPr/>
        </p:nvSpPr>
        <p:spPr>
          <a:xfrm>
            <a:off x="695098" y="5166164"/>
            <a:ext cx="8155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How are they both maximizing “disorder”?</a:t>
            </a:r>
          </a:p>
        </p:txBody>
      </p:sp>
    </p:spTree>
    <p:extLst>
      <p:ext uri="{BB962C8B-B14F-4D97-AF65-F5344CB8AC3E}">
        <p14:creationId xmlns:p14="http://schemas.microsoft.com/office/powerpoint/2010/main" val="224141356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0F0E19-D10B-35AE-2F63-17FCBBBA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7B3523-BADA-3C98-0FA4-C948DFB8B416}"/>
              </a:ext>
            </a:extLst>
          </p:cNvPr>
          <p:cNvSpPr txBox="1"/>
          <p:nvPr/>
        </p:nvSpPr>
        <p:spPr>
          <a:xfrm>
            <a:off x="3470922" y="152426"/>
            <a:ext cx="5250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Which one is more “ordered”?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C24CA85-B108-2D76-B3EA-91B2B709824B}"/>
              </a:ext>
            </a:extLst>
          </p:cNvPr>
          <p:cNvSpPr/>
          <p:nvPr/>
        </p:nvSpPr>
        <p:spPr>
          <a:xfrm rot="5400000">
            <a:off x="1472433" y="156242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7EE093-DF7B-9DBC-4322-CB25027A6DA7}"/>
              </a:ext>
            </a:extLst>
          </p:cNvPr>
          <p:cNvSpPr/>
          <p:nvPr/>
        </p:nvSpPr>
        <p:spPr>
          <a:xfrm>
            <a:off x="1847850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7D17BF-9F20-1423-DFA5-29C12C633C82}"/>
              </a:ext>
            </a:extLst>
          </p:cNvPr>
          <p:cNvSpPr/>
          <p:nvPr/>
        </p:nvSpPr>
        <p:spPr>
          <a:xfrm>
            <a:off x="2315725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25A553-445F-F5C8-9C64-FE9F39A388B9}"/>
              </a:ext>
            </a:extLst>
          </p:cNvPr>
          <p:cNvSpPr/>
          <p:nvPr/>
        </p:nvSpPr>
        <p:spPr>
          <a:xfrm>
            <a:off x="2081788" y="213787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AA4B09-2750-CF9D-7CB9-D97828E58883}"/>
              </a:ext>
            </a:extLst>
          </p:cNvPr>
          <p:cNvSpPr/>
          <p:nvPr/>
        </p:nvSpPr>
        <p:spPr>
          <a:xfrm>
            <a:off x="1847851" y="193259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AB3528-1444-F951-AFEC-9C79C183A250}"/>
              </a:ext>
            </a:extLst>
          </p:cNvPr>
          <p:cNvSpPr/>
          <p:nvPr/>
        </p:nvSpPr>
        <p:spPr>
          <a:xfrm>
            <a:off x="2299344" y="187117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520D53-B135-B00A-E0F0-0707BD4168E4}"/>
              </a:ext>
            </a:extLst>
          </p:cNvPr>
          <p:cNvSpPr/>
          <p:nvPr/>
        </p:nvSpPr>
        <p:spPr>
          <a:xfrm>
            <a:off x="2032644" y="166589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8970D9-91A7-6B68-23CE-0B957165D6AF}"/>
              </a:ext>
            </a:extLst>
          </p:cNvPr>
          <p:cNvSpPr/>
          <p:nvPr/>
        </p:nvSpPr>
        <p:spPr>
          <a:xfrm rot="5400000">
            <a:off x="7806560" y="156242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C8A036-335D-2ED7-5D6D-A0E4446F626A}"/>
              </a:ext>
            </a:extLst>
          </p:cNvPr>
          <p:cNvSpPr/>
          <p:nvPr/>
        </p:nvSpPr>
        <p:spPr>
          <a:xfrm>
            <a:off x="8181977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8CB9EF-BEED-5BD5-52E3-7FBC59D2E986}"/>
              </a:ext>
            </a:extLst>
          </p:cNvPr>
          <p:cNvSpPr/>
          <p:nvPr/>
        </p:nvSpPr>
        <p:spPr>
          <a:xfrm>
            <a:off x="8649852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0DE1D9-CC19-C288-2731-29E6E314AA8F}"/>
              </a:ext>
            </a:extLst>
          </p:cNvPr>
          <p:cNvSpPr/>
          <p:nvPr/>
        </p:nvSpPr>
        <p:spPr>
          <a:xfrm>
            <a:off x="8415915" y="213787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0E84D36-4D54-1F9E-A24E-2800E3C656CA}"/>
              </a:ext>
            </a:extLst>
          </p:cNvPr>
          <p:cNvSpPr/>
          <p:nvPr/>
        </p:nvSpPr>
        <p:spPr>
          <a:xfrm rot="5400000">
            <a:off x="9844912" y="156242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744B38-772B-3B64-C452-4CDE3181A602}"/>
              </a:ext>
            </a:extLst>
          </p:cNvPr>
          <p:cNvSpPr/>
          <p:nvPr/>
        </p:nvSpPr>
        <p:spPr>
          <a:xfrm>
            <a:off x="10220329" y="234315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6B90EAA-CA3C-9274-BEF5-33B953481EF1}"/>
              </a:ext>
            </a:extLst>
          </p:cNvPr>
          <p:cNvSpPr/>
          <p:nvPr/>
        </p:nvSpPr>
        <p:spPr>
          <a:xfrm>
            <a:off x="10688204" y="234315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C4C4296-F2F5-611D-F2F7-96363090BBDC}"/>
              </a:ext>
            </a:extLst>
          </p:cNvPr>
          <p:cNvSpPr/>
          <p:nvPr/>
        </p:nvSpPr>
        <p:spPr>
          <a:xfrm>
            <a:off x="10454267" y="213787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702DD3D-162E-AE5F-9907-4CD19604C593}"/>
              </a:ext>
            </a:extLst>
          </p:cNvPr>
          <p:cNvSpPr/>
          <p:nvPr/>
        </p:nvSpPr>
        <p:spPr>
          <a:xfrm rot="5400000">
            <a:off x="3510784" y="156242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1A9CE6-FF33-787A-4163-C14DEFD1CCE1}"/>
              </a:ext>
            </a:extLst>
          </p:cNvPr>
          <p:cNvSpPr/>
          <p:nvPr/>
        </p:nvSpPr>
        <p:spPr>
          <a:xfrm>
            <a:off x="1235622" y="942482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D60680-B041-51DE-759B-CD19BD540CED}"/>
              </a:ext>
            </a:extLst>
          </p:cNvPr>
          <p:cNvSpPr/>
          <p:nvPr/>
        </p:nvSpPr>
        <p:spPr>
          <a:xfrm>
            <a:off x="7489728" y="942481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608A055-09C0-0C3B-B32C-5841E77D072C}"/>
              </a:ext>
            </a:extLst>
          </p:cNvPr>
          <p:cNvSpPr/>
          <p:nvPr/>
        </p:nvSpPr>
        <p:spPr>
          <a:xfrm rot="5400000">
            <a:off x="4238261" y="416577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5EEFC85-1B0C-3BFF-7FA6-9772AF129A0E}"/>
              </a:ext>
            </a:extLst>
          </p:cNvPr>
          <p:cNvSpPr/>
          <p:nvPr/>
        </p:nvSpPr>
        <p:spPr>
          <a:xfrm>
            <a:off x="4613678" y="49465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E9AD175-815D-E8A5-0A7F-A60820713F51}"/>
              </a:ext>
            </a:extLst>
          </p:cNvPr>
          <p:cNvSpPr/>
          <p:nvPr/>
        </p:nvSpPr>
        <p:spPr>
          <a:xfrm>
            <a:off x="5081553" y="49465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73EBCA3-2F5B-4873-6E4D-CFA29AAD9CFD}"/>
              </a:ext>
            </a:extLst>
          </p:cNvPr>
          <p:cNvSpPr/>
          <p:nvPr/>
        </p:nvSpPr>
        <p:spPr>
          <a:xfrm>
            <a:off x="4847616" y="474122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79861E7-523A-5639-ED81-226A2582FFAC}"/>
              </a:ext>
            </a:extLst>
          </p:cNvPr>
          <p:cNvSpPr/>
          <p:nvPr/>
        </p:nvSpPr>
        <p:spPr>
          <a:xfrm rot="5400000">
            <a:off x="6276613" y="416577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7104FEC-4201-72BD-0738-B82E533FE3D4}"/>
              </a:ext>
            </a:extLst>
          </p:cNvPr>
          <p:cNvSpPr/>
          <p:nvPr/>
        </p:nvSpPr>
        <p:spPr>
          <a:xfrm>
            <a:off x="6652030" y="494650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B764808-A05B-8390-A400-83E5DB805960}"/>
              </a:ext>
            </a:extLst>
          </p:cNvPr>
          <p:cNvSpPr/>
          <p:nvPr/>
        </p:nvSpPr>
        <p:spPr>
          <a:xfrm>
            <a:off x="7119905" y="494650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02773A-9199-E8FF-3EA2-7E21AD93C4CD}"/>
              </a:ext>
            </a:extLst>
          </p:cNvPr>
          <p:cNvSpPr/>
          <p:nvPr/>
        </p:nvSpPr>
        <p:spPr>
          <a:xfrm>
            <a:off x="4613678" y="4518599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12084B-0864-DDBE-67E2-555B4669003F}"/>
              </a:ext>
            </a:extLst>
          </p:cNvPr>
          <p:cNvSpPr/>
          <p:nvPr/>
        </p:nvSpPr>
        <p:spPr>
          <a:xfrm>
            <a:off x="3921429" y="3545831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2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90BD-6044-0240-599D-F6818FFB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80BA7-DF16-9627-C9B5-D89DC0E44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261FE7-60F1-5C99-2034-6E296B884D6B}"/>
              </a:ext>
            </a:extLst>
          </p:cNvPr>
          <p:cNvSpPr/>
          <p:nvPr/>
        </p:nvSpPr>
        <p:spPr>
          <a:xfrm rot="5400000">
            <a:off x="1472433" y="156242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870D4C-82FC-2E5D-9215-137B17AEB931}"/>
              </a:ext>
            </a:extLst>
          </p:cNvPr>
          <p:cNvSpPr/>
          <p:nvPr/>
        </p:nvSpPr>
        <p:spPr>
          <a:xfrm>
            <a:off x="1847850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CF910B-2A78-D126-EEA7-9FA57C15A9C1}"/>
              </a:ext>
            </a:extLst>
          </p:cNvPr>
          <p:cNvSpPr/>
          <p:nvPr/>
        </p:nvSpPr>
        <p:spPr>
          <a:xfrm>
            <a:off x="2315725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279E17A-2816-F0D7-6C2B-AF8643A64BBC}"/>
              </a:ext>
            </a:extLst>
          </p:cNvPr>
          <p:cNvSpPr/>
          <p:nvPr/>
        </p:nvSpPr>
        <p:spPr>
          <a:xfrm>
            <a:off x="2081788" y="213787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EF762A-18F7-7366-656C-AD3CE12445F1}"/>
              </a:ext>
            </a:extLst>
          </p:cNvPr>
          <p:cNvSpPr/>
          <p:nvPr/>
        </p:nvSpPr>
        <p:spPr>
          <a:xfrm>
            <a:off x="1847851" y="193259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D131B9-1B54-A28A-AEEC-9025C4109BF8}"/>
              </a:ext>
            </a:extLst>
          </p:cNvPr>
          <p:cNvSpPr/>
          <p:nvPr/>
        </p:nvSpPr>
        <p:spPr>
          <a:xfrm>
            <a:off x="2299344" y="1871170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D50DF4-72A9-8300-C016-A4B0085B0544}"/>
              </a:ext>
            </a:extLst>
          </p:cNvPr>
          <p:cNvSpPr/>
          <p:nvPr/>
        </p:nvSpPr>
        <p:spPr>
          <a:xfrm>
            <a:off x="2032644" y="1665890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098887B-714C-AB33-52D2-3728BA4A91A4}"/>
              </a:ext>
            </a:extLst>
          </p:cNvPr>
          <p:cNvSpPr/>
          <p:nvPr/>
        </p:nvSpPr>
        <p:spPr>
          <a:xfrm rot="5400000">
            <a:off x="7806560" y="156242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1CE83F-2EDE-DF59-45B8-9A5CC60732E8}"/>
              </a:ext>
            </a:extLst>
          </p:cNvPr>
          <p:cNvSpPr/>
          <p:nvPr/>
        </p:nvSpPr>
        <p:spPr>
          <a:xfrm>
            <a:off x="8181977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E03700-9059-AFDF-15F1-59782F4A5E25}"/>
              </a:ext>
            </a:extLst>
          </p:cNvPr>
          <p:cNvSpPr/>
          <p:nvPr/>
        </p:nvSpPr>
        <p:spPr>
          <a:xfrm>
            <a:off x="8649852" y="234315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399335-A079-CB2C-24ED-08706DDEF8D2}"/>
              </a:ext>
            </a:extLst>
          </p:cNvPr>
          <p:cNvSpPr/>
          <p:nvPr/>
        </p:nvSpPr>
        <p:spPr>
          <a:xfrm>
            <a:off x="8415915" y="213787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20D814A-1CB1-3B78-A1A3-EEA5DB5425C7}"/>
              </a:ext>
            </a:extLst>
          </p:cNvPr>
          <p:cNvSpPr/>
          <p:nvPr/>
        </p:nvSpPr>
        <p:spPr>
          <a:xfrm rot="5400000">
            <a:off x="9844912" y="156242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2D7E9C3-6D47-B63E-D900-2E054C846302}"/>
              </a:ext>
            </a:extLst>
          </p:cNvPr>
          <p:cNvSpPr/>
          <p:nvPr/>
        </p:nvSpPr>
        <p:spPr>
          <a:xfrm>
            <a:off x="10220329" y="2343151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687FF8-60CD-1321-63C4-65F2502B74C7}"/>
              </a:ext>
            </a:extLst>
          </p:cNvPr>
          <p:cNvSpPr/>
          <p:nvPr/>
        </p:nvSpPr>
        <p:spPr>
          <a:xfrm>
            <a:off x="10688204" y="2343151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E2D1FB3-5506-2496-2740-4AF0B60DE0A0}"/>
              </a:ext>
            </a:extLst>
          </p:cNvPr>
          <p:cNvSpPr/>
          <p:nvPr/>
        </p:nvSpPr>
        <p:spPr>
          <a:xfrm>
            <a:off x="10454267" y="2137871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98A8D31-3B64-7B95-B093-6085A19D26CF}"/>
              </a:ext>
            </a:extLst>
          </p:cNvPr>
          <p:cNvSpPr/>
          <p:nvPr/>
        </p:nvSpPr>
        <p:spPr>
          <a:xfrm rot="5400000">
            <a:off x="3510784" y="156242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0ED715-59D0-CD83-6646-C30F631043F0}"/>
              </a:ext>
            </a:extLst>
          </p:cNvPr>
          <p:cNvSpPr/>
          <p:nvPr/>
        </p:nvSpPr>
        <p:spPr>
          <a:xfrm>
            <a:off x="1235622" y="942482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28944-3F0B-245C-3A52-B7B6EAB1D0B2}"/>
              </a:ext>
            </a:extLst>
          </p:cNvPr>
          <p:cNvSpPr/>
          <p:nvPr/>
        </p:nvSpPr>
        <p:spPr>
          <a:xfrm>
            <a:off x="7489728" y="942481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393A247-0C68-C1E0-5EA7-0E24C395CE83}"/>
              </a:ext>
            </a:extLst>
          </p:cNvPr>
          <p:cNvSpPr/>
          <p:nvPr/>
        </p:nvSpPr>
        <p:spPr>
          <a:xfrm rot="5400000">
            <a:off x="4238261" y="4165778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FFBC9A-A018-6A29-72AB-26FCFE2D1A26}"/>
              </a:ext>
            </a:extLst>
          </p:cNvPr>
          <p:cNvSpPr/>
          <p:nvPr/>
        </p:nvSpPr>
        <p:spPr>
          <a:xfrm>
            <a:off x="4613678" y="49465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B2A63CA-A125-2E49-9359-66165A3957CB}"/>
              </a:ext>
            </a:extLst>
          </p:cNvPr>
          <p:cNvSpPr/>
          <p:nvPr/>
        </p:nvSpPr>
        <p:spPr>
          <a:xfrm>
            <a:off x="5081553" y="494650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EEFFDE6-28D9-762A-CD74-71D11D5C1A24}"/>
              </a:ext>
            </a:extLst>
          </p:cNvPr>
          <p:cNvSpPr/>
          <p:nvPr/>
        </p:nvSpPr>
        <p:spPr>
          <a:xfrm>
            <a:off x="4847616" y="4741220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5A9A462-65C1-424F-BD1C-7CA0ABEB1C8A}"/>
              </a:ext>
            </a:extLst>
          </p:cNvPr>
          <p:cNvSpPr/>
          <p:nvPr/>
        </p:nvSpPr>
        <p:spPr>
          <a:xfrm rot="5400000">
            <a:off x="6276613" y="4165779"/>
            <a:ext cx="1471450" cy="1150885"/>
          </a:xfrm>
          <a:custGeom>
            <a:avLst/>
            <a:gdLst>
              <a:gd name="connsiteX0" fmla="*/ 0 w 1471450"/>
              <a:gd name="connsiteY0" fmla="*/ 1150885 h 1150885"/>
              <a:gd name="connsiteX1" fmla="*/ 0 w 1471450"/>
              <a:gd name="connsiteY1" fmla="*/ 961698 h 1150885"/>
              <a:gd name="connsiteX2" fmla="*/ 1282263 w 1471450"/>
              <a:gd name="connsiteY2" fmla="*/ 961698 h 1150885"/>
              <a:gd name="connsiteX3" fmla="*/ 1282263 w 1471450"/>
              <a:gd name="connsiteY3" fmla="*/ 189188 h 1150885"/>
              <a:gd name="connsiteX4" fmla="*/ 1 w 1471450"/>
              <a:gd name="connsiteY4" fmla="*/ 189188 h 1150885"/>
              <a:gd name="connsiteX5" fmla="*/ 1 w 1471450"/>
              <a:gd name="connsiteY5" fmla="*/ 0 h 1150885"/>
              <a:gd name="connsiteX6" fmla="*/ 1471449 w 1471450"/>
              <a:gd name="connsiteY6" fmla="*/ 0 h 1150885"/>
              <a:gd name="connsiteX7" fmla="*/ 1471449 w 1471450"/>
              <a:gd name="connsiteY7" fmla="*/ 1 h 1150885"/>
              <a:gd name="connsiteX8" fmla="*/ 1471450 w 1471450"/>
              <a:gd name="connsiteY8" fmla="*/ 1 h 1150885"/>
              <a:gd name="connsiteX9" fmla="*/ 1471450 w 1471450"/>
              <a:gd name="connsiteY9" fmla="*/ 1150885 h 1150885"/>
              <a:gd name="connsiteX10" fmla="*/ 1282263 w 1471450"/>
              <a:gd name="connsiteY10" fmla="*/ 1150885 h 1150885"/>
              <a:gd name="connsiteX11" fmla="*/ 1282263 w 1471450"/>
              <a:gd name="connsiteY11" fmla="*/ 1150885 h 1150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1450" h="1150885">
                <a:moveTo>
                  <a:pt x="0" y="1150885"/>
                </a:moveTo>
                <a:lnTo>
                  <a:pt x="0" y="961698"/>
                </a:lnTo>
                <a:lnTo>
                  <a:pt x="1282263" y="961698"/>
                </a:lnTo>
                <a:lnTo>
                  <a:pt x="1282263" y="189188"/>
                </a:lnTo>
                <a:lnTo>
                  <a:pt x="1" y="189188"/>
                </a:lnTo>
                <a:lnTo>
                  <a:pt x="1" y="0"/>
                </a:lnTo>
                <a:lnTo>
                  <a:pt x="1471449" y="0"/>
                </a:lnTo>
                <a:lnTo>
                  <a:pt x="1471449" y="1"/>
                </a:lnTo>
                <a:lnTo>
                  <a:pt x="1471450" y="1"/>
                </a:lnTo>
                <a:lnTo>
                  <a:pt x="1471450" y="1150885"/>
                </a:lnTo>
                <a:lnTo>
                  <a:pt x="1282263" y="1150885"/>
                </a:lnTo>
                <a:lnTo>
                  <a:pt x="1282263" y="1150885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06CC0F2-9613-CE2A-BD6B-9E126E4D21FD}"/>
              </a:ext>
            </a:extLst>
          </p:cNvPr>
          <p:cNvSpPr/>
          <p:nvPr/>
        </p:nvSpPr>
        <p:spPr>
          <a:xfrm>
            <a:off x="6652030" y="4946501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4B4EC0E-FA3B-80CA-3434-4169C91EE0CE}"/>
              </a:ext>
            </a:extLst>
          </p:cNvPr>
          <p:cNvSpPr/>
          <p:nvPr/>
        </p:nvSpPr>
        <p:spPr>
          <a:xfrm>
            <a:off x="7119905" y="4946501"/>
            <a:ext cx="266700" cy="26670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BBAB89B-0663-87C1-24B6-57E30A6FDF07}"/>
              </a:ext>
            </a:extLst>
          </p:cNvPr>
          <p:cNvSpPr/>
          <p:nvPr/>
        </p:nvSpPr>
        <p:spPr>
          <a:xfrm>
            <a:off x="4613678" y="4518599"/>
            <a:ext cx="266700" cy="266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C071B6-1761-E2F5-44EA-ECB70E5F795C}"/>
              </a:ext>
            </a:extLst>
          </p:cNvPr>
          <p:cNvSpPr/>
          <p:nvPr/>
        </p:nvSpPr>
        <p:spPr>
          <a:xfrm>
            <a:off x="3921429" y="3545831"/>
            <a:ext cx="4022178" cy="23907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4DF791-C307-B11C-27AA-39FD951AC4E6}"/>
              </a:ext>
            </a:extLst>
          </p:cNvPr>
          <p:cNvSpPr txBox="1"/>
          <p:nvPr/>
        </p:nvSpPr>
        <p:spPr>
          <a:xfrm>
            <a:off x="3470922" y="152426"/>
            <a:ext cx="5250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Which one is more “ordered”?</a:t>
            </a:r>
          </a:p>
        </p:txBody>
      </p:sp>
    </p:spTree>
    <p:extLst>
      <p:ext uri="{BB962C8B-B14F-4D97-AF65-F5344CB8AC3E}">
        <p14:creationId xmlns:p14="http://schemas.microsoft.com/office/powerpoint/2010/main" val="231231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574AB-1190-812B-E077-7AFFE08E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054CE6-E30B-B24C-D32E-BF58985EE62B}"/>
              </a:ext>
            </a:extLst>
          </p:cNvPr>
          <p:cNvSpPr txBox="1"/>
          <p:nvPr/>
        </p:nvSpPr>
        <p:spPr>
          <a:xfrm>
            <a:off x="466725" y="666750"/>
            <a:ext cx="11229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Since entropy is maximized at equilibrium, if entropy is “disorder” it always has to be clear which configuration “has more disorder”</a:t>
            </a:r>
          </a:p>
        </p:txBody>
      </p:sp>
    </p:spTree>
    <p:extLst>
      <p:ext uri="{BB962C8B-B14F-4D97-AF65-F5344CB8AC3E}">
        <p14:creationId xmlns:p14="http://schemas.microsoft.com/office/powerpoint/2010/main" val="383568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1295F-2040-6BA1-8511-E6ECEB41F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59BE8-255B-9EAF-14AB-06DF6FF9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4E75E-39B3-99EC-8503-7D5FCDF6A95E}"/>
              </a:ext>
            </a:extLst>
          </p:cNvPr>
          <p:cNvSpPr txBox="1"/>
          <p:nvPr/>
        </p:nvSpPr>
        <p:spPr>
          <a:xfrm>
            <a:off x="466725" y="666750"/>
            <a:ext cx="11229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Since entropy is maximized at equilibrium, if entropy is X it always has to be clear which configuration “has more X”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CA744-64DD-A924-7290-BDFC6C44E6DA}"/>
              </a:ext>
            </a:extLst>
          </p:cNvPr>
          <p:cNvSpPr txBox="1"/>
          <p:nvPr/>
        </p:nvSpPr>
        <p:spPr>
          <a:xfrm>
            <a:off x="1550589" y="3075057"/>
            <a:ext cx="9090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 and why equilibrium should maximize X</a:t>
            </a:r>
          </a:p>
        </p:txBody>
      </p:sp>
    </p:spTree>
    <p:extLst>
      <p:ext uri="{BB962C8B-B14F-4D97-AF65-F5344CB8AC3E}">
        <p14:creationId xmlns:p14="http://schemas.microsoft.com/office/powerpoint/2010/main" val="269936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D213A-E01C-297E-B042-3A32719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D3D81-8192-6473-4750-F3940D5A1F10}"/>
              </a:ext>
            </a:extLst>
          </p:cNvPr>
          <p:cNvSpPr txBox="1"/>
          <p:nvPr/>
        </p:nvSpPr>
        <p:spPr>
          <a:xfrm>
            <a:off x="2357733" y="1981200"/>
            <a:ext cx="7476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Entropy (in physics) is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93362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0D6AB-42F1-4386-F2AB-4DCF8AB4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DC2A7B-40D3-9D51-40AE-BE475968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3" name="WaterVinegar">
            <a:hlinkClick r:id="" action="ppaction://media"/>
            <a:extLst>
              <a:ext uri="{FF2B5EF4-FFF2-40B4-BE49-F238E27FC236}">
                <a16:creationId xmlns:a16="http://schemas.microsoft.com/office/drawing/2014/main" id="{F865D424-3E5C-EE9A-A65C-D01BC31AB3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15981"/>
          <a:stretch/>
        </p:blipFill>
        <p:spPr>
          <a:xfrm>
            <a:off x="2590256" y="1161390"/>
            <a:ext cx="1827762" cy="2730067"/>
          </a:xfrm>
          <a:prstGeom prst="rect">
            <a:avLst/>
          </a:prstGeom>
        </p:spPr>
      </p:pic>
      <p:pic>
        <p:nvPicPr>
          <p:cNvPr id="4" name="WaterOilVideo">
            <a:hlinkClick r:id="" action="ppaction://media"/>
            <a:extLst>
              <a:ext uri="{FF2B5EF4-FFF2-40B4-BE49-F238E27FC236}">
                <a16:creationId xmlns:a16="http://schemas.microsoft.com/office/drawing/2014/main" id="{E96312D7-4CD6-6B89-6BD3-46EB0F1200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b="16176"/>
          <a:stretch/>
        </p:blipFill>
        <p:spPr>
          <a:xfrm>
            <a:off x="7769731" y="1161390"/>
            <a:ext cx="1832014" cy="2730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0BAFB-C474-861C-BB47-A6E9CC676890}"/>
              </a:ext>
            </a:extLst>
          </p:cNvPr>
          <p:cNvSpPr txBox="1"/>
          <p:nvPr/>
        </p:nvSpPr>
        <p:spPr>
          <a:xfrm>
            <a:off x="1878339" y="420416"/>
            <a:ext cx="3251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Water and vinegar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1EEF8-5B08-7EFE-F1C2-5447EC9B3EBD}"/>
              </a:ext>
            </a:extLst>
          </p:cNvPr>
          <p:cNvSpPr txBox="1"/>
          <p:nvPr/>
        </p:nvSpPr>
        <p:spPr>
          <a:xfrm>
            <a:off x="7470501" y="420415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Water and 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F0847-4357-B6D1-39AA-0E5235CCEF38}"/>
              </a:ext>
            </a:extLst>
          </p:cNvPr>
          <p:cNvSpPr txBox="1"/>
          <p:nvPr/>
        </p:nvSpPr>
        <p:spPr>
          <a:xfrm>
            <a:off x="3550239" y="4204139"/>
            <a:ext cx="5091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Entropy maximized at equilibrium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301F7-40C5-85BD-F019-00FD0BD65D84}"/>
              </a:ext>
            </a:extLst>
          </p:cNvPr>
          <p:cNvSpPr txBox="1"/>
          <p:nvPr/>
        </p:nvSpPr>
        <p:spPr>
          <a:xfrm>
            <a:off x="542698" y="5166164"/>
            <a:ext cx="8809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How are they both maximizing “information”?</a:t>
            </a:r>
          </a:p>
        </p:txBody>
      </p:sp>
    </p:spTree>
    <p:extLst>
      <p:ext uri="{BB962C8B-B14F-4D97-AF65-F5344CB8AC3E}">
        <p14:creationId xmlns:p14="http://schemas.microsoft.com/office/powerpoint/2010/main" val="91642225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110991</TotalTime>
  <Words>353</Words>
  <Application>Microsoft Office PowerPoint</Application>
  <PresentationFormat>Widescreen</PresentationFormat>
  <Paragraphs>63</Paragraphs>
  <Slides>15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Entropy not disorder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349</cp:revision>
  <dcterms:created xsi:type="dcterms:W3CDTF">2021-04-07T15:17:47Z</dcterms:created>
  <dcterms:modified xsi:type="dcterms:W3CDTF">2025-04-15T23:44:56Z</dcterms:modified>
</cp:coreProperties>
</file>